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47"/>
  </p:notesMasterIdLst>
  <p:handoutMasterIdLst>
    <p:handoutMasterId r:id="rId48"/>
  </p:handoutMasterIdLst>
  <p:sldIdLst>
    <p:sldId id="428" r:id="rId2"/>
    <p:sldId id="364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365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3" r:id="rId38"/>
    <p:sldId id="462" r:id="rId39"/>
    <p:sldId id="464" r:id="rId40"/>
    <p:sldId id="465" r:id="rId41"/>
    <p:sldId id="466" r:id="rId42"/>
    <p:sldId id="468" r:id="rId43"/>
    <p:sldId id="467" r:id="rId44"/>
    <p:sldId id="469" r:id="rId45"/>
    <p:sldId id="362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18" d="100"/>
          <a:sy n="118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smtClean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 smtClean="0">
                <a:ea typeface="맑은 고딕" pitchFamily="50" charset="-127"/>
              </a:rPr>
              <a:t>.</a:t>
            </a: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3012" y="-2089"/>
            <a:ext cx="9147012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42"/>
            <p:cNvGrpSpPr/>
            <p:nvPr userDrawn="1"/>
          </p:nvGrpSpPr>
          <p:grpSpPr>
            <a:xfrm>
              <a:off x="6590804" y="3873902"/>
              <a:ext cx="2385265" cy="2835315"/>
              <a:chOff x="6590804" y="3873902"/>
              <a:chExt cx="2385265" cy="2835315"/>
            </a:xfrm>
          </p:grpSpPr>
          <p:sp>
            <p:nvSpPr>
              <p:cNvPr id="29" name="타원 28"/>
              <p:cNvSpPr/>
              <p:nvPr userDrawn="1"/>
            </p:nvSpPr>
            <p:spPr>
              <a:xfrm>
                <a:off x="6590804" y="3873902"/>
                <a:ext cx="2385265" cy="2835315"/>
              </a:xfrm>
              <a:prstGeom prst="ellipse">
                <a:avLst/>
              </a:prstGeom>
              <a:solidFill>
                <a:srgbClr val="FEF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436" y="4059070"/>
                <a:ext cx="1440000" cy="2464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-7122"/>
            <a:ext cx="6647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 smtClean="0"/>
              <a:t>py</a:t>
            </a:r>
            <a:r>
              <a:rPr lang="en-US" altLang="ko-KR" dirty="0"/>
              <a:t> 1</a:t>
            </a:r>
            <a:r>
              <a:rPr lang="ko-KR" altLang="en-US" dirty="0" smtClean="0"/>
              <a:t>행의 </a:t>
            </a:r>
            <a:r>
              <a:rPr lang="en-US" altLang="ko-KR" dirty="0" smtClean="0"/>
              <a:t>hap</a:t>
            </a:r>
            <a:r>
              <a:rPr lang="ko-KR" altLang="en-US" dirty="0" smtClean="0"/>
              <a:t> 초기화 코드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2" y="1223755"/>
            <a:ext cx="7993828" cy="294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38659" y="2326500"/>
            <a:ext cx="26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주의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변수와 </a:t>
            </a:r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변수의 값</a:t>
            </a:r>
          </a:p>
        </p:txBody>
      </p:sp>
    </p:spTree>
    <p:extLst>
      <p:ext uri="{BB962C8B-B14F-4D97-AF65-F5344CB8AC3E}">
        <p14:creationId xmlns:p14="http://schemas.microsoft.com/office/powerpoint/2010/main" val="41707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223755"/>
            <a:ext cx="3645405" cy="509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50"/>
            <a:ext cx="8085898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87850"/>
            <a:ext cx="808589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키보드로 </a:t>
            </a:r>
            <a:r>
              <a:rPr lang="ko-KR" altLang="en-US" dirty="0"/>
              <a:t>입력한 값까지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키보드로 입력한 수까지의 합계 구하기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</a:t>
            </a:r>
            <a:r>
              <a:rPr lang="en-US" altLang="ko-KR" dirty="0"/>
              <a:t>()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1</a:t>
            </a:r>
            <a:r>
              <a:rPr lang="ko-KR" altLang="en-US" dirty="0"/>
              <a:t>부터 사용자가 입력한 수까지 </a:t>
            </a:r>
            <a:r>
              <a:rPr lang="ko-KR" altLang="en-US" dirty="0" smtClean="0"/>
              <a:t>합계 </a:t>
            </a:r>
            <a:r>
              <a:rPr lang="ko-KR" altLang="en-US" dirty="0"/>
              <a:t>구하는 프로그램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943835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키보드로 </a:t>
            </a:r>
            <a:r>
              <a:rPr lang="ko-KR" altLang="en-US" dirty="0"/>
              <a:t>입력한 값까지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키보드로 입력한 수까지의 합계 구하기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</a:t>
            </a:r>
            <a:r>
              <a:rPr lang="en-US" altLang="ko-KR" dirty="0"/>
              <a:t>()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1</a:t>
            </a:r>
            <a:r>
              <a:rPr lang="ko-KR" altLang="en-US" dirty="0"/>
              <a:t>부터 사용자가 입력한 수까지 </a:t>
            </a:r>
            <a:r>
              <a:rPr lang="ko-KR" altLang="en-US" dirty="0" smtClean="0"/>
              <a:t>합계 </a:t>
            </a:r>
            <a:r>
              <a:rPr lang="ko-KR" altLang="en-US" dirty="0"/>
              <a:t>구하는 프로그램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943835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0" y="2078850"/>
            <a:ext cx="5301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r>
              <a:rPr lang="ko-KR" altLang="en-US" sz="1400" dirty="0" smtClean="0">
                <a:solidFill>
                  <a:srgbClr val="FF0000"/>
                </a:solidFill>
              </a:rPr>
              <a:t>값 </a:t>
            </a:r>
            <a:r>
              <a:rPr lang="ko-KR" altLang="en-US" sz="1400" dirty="0">
                <a:solidFill>
                  <a:srgbClr val="FF0000"/>
                </a:solidFill>
              </a:rPr>
              <a:t>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함수로 사용자가 입력한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ko-KR" altLang="en-US" sz="1400" dirty="0" smtClean="0">
                <a:solidFill>
                  <a:srgbClr val="FF0000"/>
                </a:solidFill>
              </a:rPr>
              <a:t>대입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range(1, </a:t>
            </a:r>
            <a:r>
              <a:rPr lang="ko-KR" altLang="en-US" sz="1400" dirty="0">
                <a:solidFill>
                  <a:srgbClr val="FF0000"/>
                </a:solidFill>
              </a:rPr>
              <a:t>입력숫자</a:t>
            </a:r>
            <a:r>
              <a:rPr lang="en-US" altLang="ko-KR" sz="1400" dirty="0">
                <a:solidFill>
                  <a:srgbClr val="FF0000"/>
                </a:solidFill>
              </a:rPr>
              <a:t>+1, 1)</a:t>
            </a:r>
            <a:r>
              <a:rPr lang="ko-KR" altLang="en-US" sz="1400" dirty="0">
                <a:solidFill>
                  <a:srgbClr val="FF0000"/>
                </a:solidFill>
              </a:rPr>
              <a:t>을 사용해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사용자가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</a:t>
            </a:r>
            <a:r>
              <a:rPr lang="ko-KR" altLang="en-US" sz="1400" dirty="0" smtClean="0">
                <a:solidFill>
                  <a:srgbClr val="FF0000"/>
                </a:solidFill>
              </a:rPr>
              <a:t>   숫자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씩 증가하면서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 smtClean="0">
                <a:solidFill>
                  <a:srgbClr val="FF0000"/>
                </a:solidFill>
              </a:rPr>
              <a:t>문 반복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1" y="4869160"/>
            <a:ext cx="522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숫자까지 합계를 </a:t>
            </a:r>
            <a:r>
              <a:rPr lang="ko-KR" altLang="en-US" sz="1400" dirty="0" smtClean="0">
                <a:solidFill>
                  <a:srgbClr val="FF0000"/>
                </a:solidFill>
              </a:rPr>
              <a:t>구해 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숫자와 </a:t>
            </a:r>
            <a:r>
              <a:rPr lang="ko-KR" altLang="en-US" sz="1400" dirty="0">
                <a:solidFill>
                  <a:srgbClr val="FF0000"/>
                </a:solidFill>
              </a:rPr>
              <a:t>함께 출력</a:t>
            </a:r>
          </a:p>
        </p:txBody>
      </p:sp>
    </p:spTree>
    <p:extLst>
      <p:ext uri="{BB962C8B-B14F-4D97-AF65-F5344CB8AC3E}">
        <p14:creationId xmlns:p14="http://schemas.microsoft.com/office/powerpoint/2010/main" val="20326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</a:t>
            </a:r>
            <a:r>
              <a:rPr lang="ko-KR" altLang="en-US" dirty="0" smtClean="0"/>
              <a:t>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1" y="1223755"/>
            <a:ext cx="8329395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87035" y="2213865"/>
            <a:ext cx="313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입력한 값 사용 </a:t>
            </a:r>
            <a:r>
              <a:rPr lang="en-US" altLang="ko-KR" sz="1400" dirty="0">
                <a:solidFill>
                  <a:srgbClr val="FF0000"/>
                </a:solidFill>
              </a:rPr>
              <a:t>range</a:t>
            </a:r>
            <a:r>
              <a:rPr lang="en-US" altLang="ko-KR" sz="1400" dirty="0" smtClean="0">
                <a:solidFill>
                  <a:srgbClr val="FF0000"/>
                </a:solidFill>
              </a:rPr>
              <a:t>()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26086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8" y="1178750"/>
            <a:ext cx="8192267" cy="407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46975" y="158379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출력하려는 </a:t>
            </a:r>
            <a:r>
              <a:rPr lang="ko-KR" altLang="en-US" sz="1400" dirty="0">
                <a:solidFill>
                  <a:srgbClr val="FF0000"/>
                </a:solidFill>
              </a:rPr>
              <a:t>단을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선언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키보드로 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ko-KR" altLang="en-US" sz="1400" dirty="0" smtClean="0">
                <a:solidFill>
                  <a:srgbClr val="FF0000"/>
                </a:solidFill>
              </a:rPr>
              <a:t>증가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구구단의 </a:t>
            </a:r>
            <a:r>
              <a:rPr lang="ko-KR" altLang="en-US" sz="1400" dirty="0">
                <a:solidFill>
                  <a:srgbClr val="FF0000"/>
                </a:solidFill>
              </a:rPr>
              <a:t>각 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3307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313765"/>
            <a:ext cx="6345705" cy="39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12060" y="2393885"/>
            <a:ext cx="2745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바깥쪽이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 도는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동안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안쪽은 각각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번씩 </a:t>
            </a:r>
            <a:r>
              <a:rPr lang="ko-KR" altLang="en-US" sz="1400" dirty="0" smtClean="0">
                <a:solidFill>
                  <a:srgbClr val="FF0000"/>
                </a:solidFill>
              </a:rPr>
              <a:t>돌아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총 </a:t>
            </a:r>
            <a:r>
              <a:rPr lang="en-US" altLang="ko-KR" sz="1400" dirty="0">
                <a:solidFill>
                  <a:srgbClr val="FF0000"/>
                </a:solidFill>
              </a:rPr>
              <a:t>3× 2=6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11559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23755"/>
            <a:ext cx="8192870" cy="103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53960"/>
            <a:ext cx="8192870" cy="2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처리 순서</a:t>
            </a:r>
            <a:endParaRPr lang="en-US" altLang="ko-KR" dirty="0" smtClean="0"/>
          </a:p>
          <a:p>
            <a:pPr lvl="2"/>
            <a:r>
              <a:rPr lang="ko-KR" altLang="en-US" dirty="0"/>
              <a:t> 외부 변수인 </a:t>
            </a:r>
            <a:r>
              <a:rPr lang="en-US" altLang="ko-KR" dirty="0" err="1"/>
              <a:t>i</a:t>
            </a:r>
            <a:r>
              <a:rPr lang="ko-KR" altLang="en-US" dirty="0"/>
              <a:t>는 계속 </a:t>
            </a:r>
            <a:r>
              <a:rPr lang="en-US" altLang="ko-KR" dirty="0"/>
              <a:t>0, 1, 2</a:t>
            </a:r>
            <a:r>
              <a:rPr lang="ko-KR" altLang="en-US" dirty="0"/>
              <a:t>로 변경된 후 끝나지만</a:t>
            </a:r>
            <a:r>
              <a:rPr lang="en-US" altLang="ko-KR" dirty="0"/>
              <a:t>, </a:t>
            </a:r>
            <a:r>
              <a:rPr lang="ko-KR" altLang="en-US" dirty="0"/>
              <a:t>내부 변수인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0" y="1493785"/>
            <a:ext cx="8280920" cy="3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구구단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3119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1403775"/>
            <a:ext cx="4748613" cy="42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3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 smtClean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</a:t>
            </a:r>
            <a:r>
              <a:rPr lang="ko-KR" altLang="en-US" dirty="0" smtClean="0"/>
              <a:t>구구단 </a:t>
            </a:r>
            <a:r>
              <a:rPr lang="ko-KR" altLang="en-US" dirty="0"/>
              <a:t>출력</a:t>
            </a:r>
          </a:p>
          <a:p>
            <a:pPr marL="93662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83795"/>
            <a:ext cx="8204313" cy="4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818711"/>
            <a:ext cx="8370930" cy="473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000" y="1672719"/>
            <a:ext cx="405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2</a:t>
            </a:r>
            <a:r>
              <a:rPr lang="ko-KR" altLang="en-US" sz="1400" dirty="0" smtClean="0">
                <a:solidFill>
                  <a:srgbClr val="FF0000"/>
                </a:solidFill>
              </a:rPr>
              <a:t>단에서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단까지 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각 단의 뒷자리 숫자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42030" y="2393885"/>
            <a:ext cx="3780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구구단을 </a:t>
            </a:r>
            <a:r>
              <a:rPr lang="ko-KR" altLang="en-US" sz="1400" dirty="0">
                <a:solidFill>
                  <a:srgbClr val="FF0000"/>
                </a:solidFill>
              </a:rPr>
              <a:t>형식에 맞추어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단이 끝나면 한 줄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띄우려고 사용</a:t>
            </a:r>
          </a:p>
        </p:txBody>
      </p:sp>
    </p:spTree>
    <p:extLst>
      <p:ext uri="{BB962C8B-B14F-4D97-AF65-F5344CB8AC3E}">
        <p14:creationId xmlns:p14="http://schemas.microsoft.com/office/powerpoint/2010/main" val="387629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먼저 출력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일단 </a:t>
            </a:r>
            <a:r>
              <a:rPr lang="ko-KR" altLang="en-US" dirty="0"/>
              <a:t>세로 방향으로 한 번 출력하면 다시 </a:t>
            </a:r>
            <a:r>
              <a:rPr lang="ko-KR" altLang="en-US" dirty="0" smtClean="0"/>
              <a:t>위로 </a:t>
            </a:r>
            <a:r>
              <a:rPr lang="ko-KR" altLang="en-US" dirty="0"/>
              <a:t>올라가서 </a:t>
            </a:r>
            <a:r>
              <a:rPr lang="ko-KR" altLang="en-US" dirty="0" smtClean="0"/>
              <a:t>출력 불가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2" y="1673805"/>
            <a:ext cx="8372180" cy="40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908720"/>
            <a:ext cx="8190910" cy="10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2" y="1763815"/>
            <a:ext cx="8185273" cy="35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46875" y="1437362"/>
            <a:ext cx="5130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줄에 출력될 </a:t>
            </a:r>
            <a:r>
              <a:rPr lang="ko-KR" altLang="en-US" sz="1400" dirty="0" smtClean="0">
                <a:solidFill>
                  <a:srgbClr val="FF0000"/>
                </a:solidFill>
              </a:rPr>
              <a:t>문자열 </a:t>
            </a:r>
            <a:r>
              <a:rPr lang="ko-KR" altLang="en-US" sz="1400" dirty="0">
                <a:solidFill>
                  <a:srgbClr val="FF0000"/>
                </a:solidFill>
              </a:rPr>
              <a:t>저장하는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준비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51820" y="3023955"/>
            <a:ext cx="56256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5~6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맨 뒤의 단 </a:t>
            </a:r>
            <a:r>
              <a:rPr lang="ko-KR" altLang="en-US" sz="1400" dirty="0" smtClean="0">
                <a:solidFill>
                  <a:srgbClr val="FF0000"/>
                </a:solidFill>
              </a:rPr>
              <a:t>제목 출력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</a:rPr>
              <a:t>#  2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 출력</a:t>
            </a:r>
            <a:r>
              <a:rPr lang="en-US" altLang="ko-KR" sz="1400" dirty="0">
                <a:solidFill>
                  <a:srgbClr val="FF0000"/>
                </a:solidFill>
              </a:rPr>
              <a:t>, ‘#  3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 smtClean="0">
                <a:solidFill>
                  <a:srgbClr val="FF0000"/>
                </a:solidFill>
              </a:rPr>
              <a:t>하나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출력 </a:t>
            </a:r>
            <a:r>
              <a:rPr lang="ko-KR" altLang="en-US" sz="1400" dirty="0">
                <a:solidFill>
                  <a:srgbClr val="FF0000"/>
                </a:solidFill>
              </a:rPr>
              <a:t>아니라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ko-KR" altLang="en-US" sz="1400" dirty="0">
                <a:solidFill>
                  <a:srgbClr val="FF0000"/>
                </a:solidFill>
              </a:rPr>
              <a:t>에 각 단의 제목을 문자열로 모두 </a:t>
            </a:r>
            <a:r>
              <a:rPr lang="ko-KR" altLang="en-US" sz="1400" dirty="0" smtClean="0">
                <a:solidFill>
                  <a:srgbClr val="FF0000"/>
                </a:solidFill>
              </a:rPr>
              <a:t>넣은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후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한 번에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1930" y="4231832"/>
            <a:ext cx="3285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10~14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중첩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구구단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51367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908720"/>
            <a:ext cx="8087134" cy="315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6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908720"/>
            <a:ext cx="8317650" cy="369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</a:t>
            </a:r>
            <a:r>
              <a:rPr lang="ko-KR" altLang="en-US" dirty="0" smtClean="0"/>
              <a:t>결정 </a:t>
            </a:r>
            <a:r>
              <a:rPr lang="ko-KR" altLang="en-US" dirty="0"/>
              <a:t>후 그 횟수만큼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, </a:t>
            </a:r>
            <a:r>
              <a:rPr lang="en-US" altLang="ko-KR" dirty="0"/>
              <a:t>while </a:t>
            </a:r>
            <a:r>
              <a:rPr lang="ko-KR" altLang="en-US" dirty="0"/>
              <a:t>문은 반복 </a:t>
            </a:r>
            <a:r>
              <a:rPr lang="ko-KR" altLang="en-US" dirty="0" smtClean="0"/>
              <a:t>횟수를 </a:t>
            </a:r>
            <a:r>
              <a:rPr lang="ko-KR" altLang="en-US" dirty="0"/>
              <a:t>결정하기보다는 조건식이 참일 때 반복하는 방식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2" y="1583795"/>
            <a:ext cx="8280783" cy="57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3029568"/>
            <a:ext cx="3420379" cy="29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133745"/>
            <a:ext cx="8025550" cy="129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1" y="3654025"/>
            <a:ext cx="8025550" cy="84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178750"/>
            <a:ext cx="8190910" cy="27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2123855"/>
            <a:ext cx="5355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문에서 사용한 변수와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=0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위에 </a:t>
            </a:r>
            <a:r>
              <a:rPr lang="ko-KR" altLang="en-US" sz="1400" dirty="0" smtClean="0">
                <a:solidFill>
                  <a:srgbClr val="FF0000"/>
                </a:solidFill>
              </a:rPr>
              <a:t>작성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끝값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조건식인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&lt;3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지정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증가값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마지막에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=i+1 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7440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마름모 모양 출력 </a:t>
            </a:r>
            <a:endParaRPr lang="en-US" altLang="ko-KR" dirty="0" smtClean="0"/>
          </a:p>
          <a:p>
            <a:pPr lvl="1"/>
            <a:r>
              <a:rPr lang="en-US" altLang="ko-KR" dirty="0"/>
              <a:t>while </a:t>
            </a:r>
            <a:r>
              <a:rPr lang="ko-KR" altLang="en-US" dirty="0" smtClean="0"/>
              <a:t>문 </a:t>
            </a:r>
            <a:r>
              <a:rPr lang="ko-KR" altLang="en-US" dirty="0"/>
              <a:t>활용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1583794"/>
            <a:ext cx="7634227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3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Code06-02(2</a:t>
            </a:r>
            <a:r>
              <a:rPr lang="en-US" altLang="ko-KR" dirty="0"/>
              <a:t>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7099"/>
            <a:ext cx="8190910" cy="26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3983072"/>
            <a:ext cx="8145905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16904" y="1878082"/>
            <a:ext cx="4725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지정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보다 작으면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참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일 </a:t>
            </a:r>
            <a:r>
              <a:rPr lang="ko-KR" altLang="en-US" sz="1400" dirty="0" smtClean="0">
                <a:solidFill>
                  <a:srgbClr val="FF0000"/>
                </a:solidFill>
              </a:rPr>
              <a:t>때까지 </a:t>
            </a:r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반복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누적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4959170"/>
            <a:ext cx="8145905" cy="1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무한 </a:t>
            </a:r>
            <a:r>
              <a:rPr lang="ko-KR" altLang="en-US" dirty="0" smtClean="0"/>
              <a:t>루프 적용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583796"/>
            <a:ext cx="4050450" cy="3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223755"/>
            <a:ext cx="8291146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3755"/>
            <a:ext cx="8198258" cy="51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21750" y="1762204"/>
            <a:ext cx="630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무한 </a:t>
            </a:r>
            <a:r>
              <a:rPr lang="ko-KR" altLang="en-US" sz="1400" dirty="0" err="1">
                <a:solidFill>
                  <a:srgbClr val="FF0000"/>
                </a:solidFill>
              </a:rPr>
              <a:t>반복문</a:t>
            </a:r>
            <a:r>
              <a:rPr lang="ko-KR" altLang="en-US" sz="1400" dirty="0">
                <a:solidFill>
                  <a:srgbClr val="FF0000"/>
                </a:solidFill>
              </a:rPr>
              <a:t> 때문에 사용자가 </a:t>
            </a:r>
            <a:r>
              <a:rPr lang="en-US" altLang="ko-KR" sz="1400" dirty="0">
                <a:solidFill>
                  <a:srgbClr val="FF0000"/>
                </a:solidFill>
              </a:rPr>
              <a:t>Ctrl + C </a:t>
            </a:r>
            <a:r>
              <a:rPr lang="ko-KR" altLang="en-US" sz="1400" dirty="0">
                <a:solidFill>
                  <a:srgbClr val="FF0000"/>
                </a:solidFill>
              </a:rPr>
              <a:t>를 누를 때까지 </a:t>
            </a:r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5845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</a:t>
            </a:r>
            <a:r>
              <a:rPr lang="ko-KR" altLang="en-US" dirty="0" smtClean="0"/>
              <a:t>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164944"/>
            <a:ext cx="71437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92080" y="2573905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두 </a:t>
            </a:r>
            <a:r>
              <a:rPr lang="ko-KR" altLang="en-US" sz="1400" dirty="0">
                <a:solidFill>
                  <a:srgbClr val="FF0000"/>
                </a:solidFill>
              </a:rPr>
              <a:t>숫자를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연산자를 </a:t>
            </a:r>
            <a:r>
              <a:rPr lang="ko-KR" altLang="en-US" sz="1400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4601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1043735"/>
            <a:ext cx="8505945" cy="409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탈출시키는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 계속되는 반복을 논리 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628802"/>
            <a:ext cx="4365485" cy="30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4779150"/>
            <a:ext cx="7110790" cy="171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2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7" y="1237374"/>
            <a:ext cx="6732583" cy="31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7" y="4400636"/>
            <a:ext cx="6732583" cy="22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21950" y="338399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무한 반복 </a:t>
            </a:r>
            <a:r>
              <a:rPr lang="ko-KR" altLang="en-US" sz="1400" dirty="0">
                <a:solidFill>
                  <a:srgbClr val="FF0000"/>
                </a:solidFill>
              </a:rPr>
              <a:t>하도록 </a:t>
            </a:r>
            <a:r>
              <a:rPr lang="ko-KR" altLang="en-US" sz="1400" dirty="0" smtClean="0">
                <a:solidFill>
                  <a:srgbClr val="FF0000"/>
                </a:solidFill>
              </a:rPr>
              <a:t>했다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이면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ko-KR" altLang="en-US" sz="1400" dirty="0" smtClean="0">
                <a:solidFill>
                  <a:srgbClr val="FF0000"/>
                </a:solidFill>
              </a:rPr>
              <a:t>실행한 </a:t>
            </a:r>
            <a:r>
              <a:rPr lang="ko-KR" altLang="en-US" sz="1400" dirty="0">
                <a:solidFill>
                  <a:srgbClr val="FF0000"/>
                </a:solidFill>
              </a:rPr>
              <a:t>후 </a:t>
            </a:r>
            <a:r>
              <a:rPr lang="en-US" altLang="ko-KR" sz="1400" dirty="0">
                <a:solidFill>
                  <a:srgbClr val="FF0000"/>
                </a:solidFill>
              </a:rPr>
              <a:t>break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  while </a:t>
            </a:r>
            <a:r>
              <a:rPr lang="ko-KR" altLang="en-US" sz="1400" dirty="0">
                <a:solidFill>
                  <a:srgbClr val="FF0000"/>
                </a:solidFill>
              </a:rPr>
              <a:t>문을 탈출해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건너뜀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행에는 아무것도 없으므로 자연스럽게 </a:t>
            </a: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0638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043735"/>
            <a:ext cx="8595955" cy="95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누적 </a:t>
            </a:r>
            <a:r>
              <a:rPr lang="ko-KR" altLang="en-US" dirty="0"/>
              <a:t>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</a:t>
            </a:r>
            <a:r>
              <a:rPr lang="ko-KR" altLang="en-US" dirty="0" smtClean="0"/>
              <a:t>지점 알기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1" y="1223755"/>
            <a:ext cx="8228299" cy="3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41830" y="2388152"/>
            <a:ext cx="5877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까지 변경되어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회 실행하고</a:t>
            </a:r>
            <a:r>
              <a:rPr lang="en-US" altLang="ko-KR" sz="1400" dirty="0">
                <a:solidFill>
                  <a:srgbClr val="FF0000"/>
                </a:solidFill>
              </a:rPr>
              <a:t>,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누적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</a:rPr>
              <a:t>1000</a:t>
            </a:r>
            <a:r>
              <a:rPr lang="ko-KR" altLang="en-US" sz="1400" dirty="0">
                <a:solidFill>
                  <a:srgbClr val="FF0000"/>
                </a:solidFill>
              </a:rPr>
              <a:t>보다 크거나 같으면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문을 탈출해서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출력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1" y="5383213"/>
            <a:ext cx="8228299" cy="92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반복문의 </a:t>
            </a:r>
            <a:r>
              <a:rPr lang="ko-KR" altLang="en-US" dirty="0"/>
              <a:t>개념과 </a:t>
            </a:r>
            <a:r>
              <a:rPr lang="ko-KR" altLang="en-US" dirty="0" smtClean="0"/>
              <a:t>필요성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사용 않는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사용한 경우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1" y="1583796"/>
            <a:ext cx="6805350" cy="10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1" y="2680944"/>
            <a:ext cx="6764902" cy="107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7" y="4329100"/>
            <a:ext cx="6761804" cy="20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9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반복문으로</a:t>
            </a:r>
            <a:r>
              <a:rPr lang="ko-KR" altLang="en-US" dirty="0" smtClean="0"/>
              <a:t> </a:t>
            </a:r>
            <a:r>
              <a:rPr lang="ko-KR" altLang="en-US" dirty="0"/>
              <a:t>다시 돌아가게 하는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252721"/>
            <a:ext cx="5983822" cy="36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</a:t>
            </a:r>
            <a:r>
              <a:rPr lang="en-US" altLang="ko-KR" dirty="0" smtClean="0"/>
              <a:t>3</a:t>
            </a:r>
            <a:r>
              <a:rPr lang="ko-KR" altLang="en-US" dirty="0"/>
              <a:t>의 </a:t>
            </a:r>
            <a:r>
              <a:rPr lang="ko-KR" altLang="en-US" dirty="0" smtClean="0"/>
              <a:t>배수 </a:t>
            </a:r>
            <a:r>
              <a:rPr lang="en-US" altLang="ko-KR" dirty="0" smtClean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 smtClean="0"/>
              <a:t>더하기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3" y="1178750"/>
            <a:ext cx="821126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 </a:t>
            </a:r>
            <a:r>
              <a:rPr lang="ko-KR" altLang="en-US" dirty="0"/>
              <a:t>모양의 </a:t>
            </a:r>
            <a:r>
              <a:rPr lang="ko-KR" altLang="en-US" dirty="0" smtClean="0"/>
              <a:t>글자 출력하는 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문으로 구현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2" y="1583795"/>
            <a:ext cx="7589811" cy="54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2" y="2663915"/>
            <a:ext cx="7577389" cy="393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48544" y="3796069"/>
            <a:ext cx="607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6~26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반복되어 출력 줄이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</a:t>
            </a:r>
            <a:r>
              <a:rPr lang="ko-KR" altLang="en-US" sz="1400" dirty="0" smtClean="0">
                <a:solidFill>
                  <a:srgbClr val="FF0000"/>
                </a:solidFill>
              </a:rPr>
              <a:t>표시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다섯 </a:t>
            </a:r>
            <a:r>
              <a:rPr lang="ko-KR" altLang="en-US" sz="1400" dirty="0">
                <a:solidFill>
                  <a:srgbClr val="FF0000"/>
                </a:solidFill>
              </a:rPr>
              <a:t>줄은 </a:t>
            </a:r>
            <a:r>
              <a:rPr lang="en-US" altLang="ko-KR" sz="1400" dirty="0">
                <a:solidFill>
                  <a:srgbClr val="FF0000"/>
                </a:solidFill>
              </a:rPr>
              <a:t>7~15</a:t>
            </a:r>
            <a:r>
              <a:rPr lang="ko-KR" altLang="en-US" sz="1400" dirty="0">
                <a:solidFill>
                  <a:srgbClr val="FF0000"/>
                </a:solidFill>
              </a:rPr>
              <a:t>행이 출력하고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나머지 네 줄은 </a:t>
            </a:r>
            <a:r>
              <a:rPr lang="en-US" altLang="ko-KR" sz="1400" dirty="0">
                <a:solidFill>
                  <a:srgbClr val="FF0000"/>
                </a:solidFill>
              </a:rPr>
              <a:t>16~24</a:t>
            </a:r>
            <a:r>
              <a:rPr lang="ko-KR" altLang="en-US" sz="1400" dirty="0">
                <a:solidFill>
                  <a:srgbClr val="FF0000"/>
                </a:solidFill>
              </a:rPr>
              <a:t>행이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줄이 출력될 때 공백과 별의 개수는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13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18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22</a:t>
            </a:r>
            <a:r>
              <a:rPr lang="ko-KR" altLang="en-US" sz="1400" dirty="0">
                <a:solidFill>
                  <a:srgbClr val="FF0000"/>
                </a:solidFill>
              </a:rPr>
              <a:t>행이 결정</a:t>
            </a:r>
          </a:p>
        </p:txBody>
      </p:sp>
    </p:spTree>
    <p:extLst>
      <p:ext uri="{BB962C8B-B14F-4D97-AF65-F5344CB8AC3E}">
        <p14:creationId xmlns:p14="http://schemas.microsoft.com/office/powerpoint/2010/main" val="42858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38916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863715"/>
            <a:ext cx="8153905" cy="495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1043735"/>
            <a:ext cx="8460940" cy="123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10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range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사용과 내부적 변경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624828"/>
            <a:ext cx="8280920" cy="8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22050" y="1851141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range(3)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</a:rPr>
              <a:t>range(0, 3, </a:t>
            </a:r>
            <a:r>
              <a:rPr lang="en-US" altLang="ko-KR" sz="1400" dirty="0" smtClean="0">
                <a:solidFill>
                  <a:srgbClr val="FF0000"/>
                </a:solidFill>
              </a:rPr>
              <a:t>1)</a:t>
            </a:r>
            <a:r>
              <a:rPr lang="ko-KR" altLang="en-US" sz="1400" dirty="0" smtClean="0">
                <a:solidFill>
                  <a:srgbClr val="FF0000"/>
                </a:solidFill>
              </a:rPr>
              <a:t>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같다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3068960"/>
            <a:ext cx="8280920" cy="83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4055775"/>
            <a:ext cx="8280920" cy="8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</a:t>
            </a:r>
            <a:r>
              <a:rPr lang="ko-KR" altLang="en-US" dirty="0" smtClean="0"/>
              <a:t>값 </a:t>
            </a:r>
            <a:r>
              <a:rPr lang="ko-KR" altLang="en-US" dirty="0"/>
              <a:t>코드 </a:t>
            </a:r>
            <a:r>
              <a:rPr lang="ko-KR" altLang="en-US" dirty="0" smtClean="0"/>
              <a:t>내부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en-US" altLang="ko-KR" dirty="0"/>
              <a:t>_(</a:t>
            </a:r>
            <a:r>
              <a:rPr lang="ko-KR" altLang="en-US" dirty="0" err="1"/>
              <a:t>언더바</a:t>
            </a:r>
            <a:r>
              <a:rPr lang="en-US" altLang="ko-KR" dirty="0"/>
              <a:t>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</a:t>
            </a:r>
            <a:r>
              <a:rPr lang="ko-KR" altLang="en-US" dirty="0"/>
              <a:t>를 사용하지 않으려면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smtClean="0"/>
              <a:t>_(</a:t>
            </a:r>
            <a:r>
              <a:rPr lang="ko-KR" altLang="en-US" dirty="0" err="1"/>
              <a:t>언더바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9" y="1223755"/>
            <a:ext cx="8114751" cy="21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6" y="4914165"/>
            <a:ext cx="8114751" cy="7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range</a:t>
            </a:r>
            <a:r>
              <a:rPr lang="en-US" altLang="ko-KR" dirty="0"/>
              <a:t>() </a:t>
            </a:r>
            <a:r>
              <a:rPr lang="ko-KR" altLang="en-US" dirty="0"/>
              <a:t>함수의 </a:t>
            </a:r>
            <a:r>
              <a:rPr lang="ko-KR" altLang="en-US" dirty="0" err="1" smtClean="0"/>
              <a:t>시작값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</a:t>
            </a:r>
            <a:r>
              <a:rPr lang="ko-KR" altLang="en-US" dirty="0" smtClean="0"/>
              <a:t>줄여</a:t>
            </a:r>
            <a:r>
              <a:rPr lang="en-US" altLang="ko-KR" dirty="0" smtClean="0"/>
              <a:t>(</a:t>
            </a:r>
            <a:r>
              <a:rPr lang="en-US" altLang="ko-KR" dirty="0"/>
              <a:t>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 smtClean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1~5</a:t>
            </a:r>
            <a:r>
              <a:rPr lang="ko-KR" altLang="en-US" dirty="0"/>
              <a:t>의 숫자들을 차례로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133745"/>
            <a:ext cx="8128260" cy="84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977926"/>
            <a:ext cx="8128260" cy="133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879050"/>
            <a:ext cx="8128260" cy="167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5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/>
              <a:t>문을 활용한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</a:t>
            </a:r>
            <a:r>
              <a:rPr lang="ko-KR" altLang="en-US" dirty="0" smtClean="0"/>
              <a:t>프로그램 만들기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 smtClean="0"/>
              <a:t>문 작성 내용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628800"/>
            <a:ext cx="8190910" cy="16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3924055"/>
            <a:ext cx="8190910" cy="19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 내용을 코드로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23755"/>
            <a:ext cx="7896885" cy="374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11860" y="2348880"/>
            <a:ext cx="4995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‘</a:t>
            </a:r>
            <a:r>
              <a:rPr lang="en-US" altLang="ko-KR" sz="1400" dirty="0">
                <a:solidFill>
                  <a:srgbClr val="FF0000"/>
                </a:solidFill>
              </a:rPr>
              <a:t>hap=</a:t>
            </a:r>
            <a:r>
              <a:rPr lang="en-US" altLang="ko-KR" sz="1400" dirty="0" err="1">
                <a:solidFill>
                  <a:srgbClr val="FF0000"/>
                </a:solidFill>
              </a:rPr>
              <a:t>hap+i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어떤 값이 있어야 다시 </a:t>
            </a:r>
            <a:r>
              <a:rPr lang="ko-KR" altLang="en-US" sz="1400" dirty="0" smtClean="0">
                <a:solidFill>
                  <a:srgbClr val="FF0000"/>
                </a:solidFill>
              </a:rPr>
              <a:t>누적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자체가 </a:t>
            </a:r>
            <a:r>
              <a:rPr lang="ko-KR" altLang="en-US" sz="1400" dirty="0" smtClean="0">
                <a:solidFill>
                  <a:srgbClr val="FF0000"/>
                </a:solidFill>
              </a:rPr>
              <a:t>존재하지 </a:t>
            </a:r>
            <a:r>
              <a:rPr lang="ko-KR" altLang="en-US" sz="1400" dirty="0">
                <a:solidFill>
                  <a:srgbClr val="FF0000"/>
                </a:solidFill>
              </a:rPr>
              <a:t>않아 더할 것이 없어서 오류가 </a:t>
            </a:r>
            <a:r>
              <a:rPr lang="ko-KR" altLang="en-US" sz="1400" dirty="0" smtClean="0">
                <a:solidFill>
                  <a:srgbClr val="FF0000"/>
                </a:solidFill>
              </a:rPr>
              <a:t>발생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</TotalTime>
  <Words>1154</Words>
  <Application>Microsoft Office PowerPoint</Application>
  <PresentationFormat>화면 슬라이드 쇼(4:3)</PresentationFormat>
  <Paragraphs>211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Section01 이 장에서 만들 프로그램</vt:lpstr>
      <vt:lpstr>Section01 이 장에서 만들 프로그램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Section02 기본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Section03 중첩 for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Section04  while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Section05  break 문과 continue 문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Windows 사용자</cp:lastModifiedBy>
  <cp:revision>242</cp:revision>
  <dcterms:created xsi:type="dcterms:W3CDTF">2012-07-23T02:34:37Z</dcterms:created>
  <dcterms:modified xsi:type="dcterms:W3CDTF">2018-02-05T00:55:42Z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